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9" r:id="rId4"/>
    <p:sldId id="260" r:id="rId5"/>
    <p:sldId id="279" r:id="rId6"/>
    <p:sldId id="291" r:id="rId7"/>
    <p:sldId id="280" r:id="rId8"/>
    <p:sldId id="281" r:id="rId9"/>
    <p:sldId id="289" r:id="rId10"/>
    <p:sldId id="282" r:id="rId11"/>
    <p:sldId id="290" r:id="rId12"/>
    <p:sldId id="278" r:id="rId13"/>
    <p:sldId id="283" r:id="rId14"/>
    <p:sldId id="284" r:id="rId15"/>
    <p:sldId id="292" r:id="rId16"/>
    <p:sldId id="293" r:id="rId17"/>
    <p:sldId id="285" r:id="rId18"/>
    <p:sldId id="286" r:id="rId19"/>
    <p:sldId id="287" r:id="rId20"/>
    <p:sldId id="288" r:id="rId21"/>
    <p:sldId id="258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630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82F780-AD93-4130-9E2A-783E58DB4703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51AE3-9593-40B5-A6B8-134D199F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72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1AE3-9593-40B5-A6B8-134D199F85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312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1AE3-9593-40B5-A6B8-134D199F859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73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F65F0-80F4-4D20-A7AC-1BE10F713258}" type="datetimeFigureOut">
              <a:rPr lang="en-US"/>
              <a:pPr>
                <a:defRPr/>
              </a:pPr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06B4F-36EE-4CF5-AF67-F74A3B336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4E06C-A625-4141-8B3B-3144E4E2DB57}" type="datetimeFigureOut">
              <a:rPr lang="en-US"/>
              <a:pPr>
                <a:defRPr/>
              </a:pPr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141CB-4B86-4BB0-9687-72BF2E2FF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86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1FE1A-02BB-4327-9A36-4BB988DC6E26}" type="datetimeFigureOut">
              <a:rPr lang="en-US"/>
              <a:pPr>
                <a:defRPr/>
              </a:pPr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719DA-B691-4527-BAA9-C0BFC2ADBF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63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CEBE5-AC43-4FA2-8030-C8407A238682}" type="datetimeFigureOut">
              <a:rPr lang="en-US"/>
              <a:pPr>
                <a:defRPr/>
              </a:pPr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FDCA5-7CCF-4C35-8A83-98827EDF6E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4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75465-7E5C-4D7C-B4AD-ED410788E89F}" type="datetimeFigureOut">
              <a:rPr lang="en-US"/>
              <a:pPr>
                <a:defRPr/>
              </a:pPr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62478-DC4D-45B8-92C2-FA19E9824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40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E69A-A3D2-4C91-B789-50D41F662FE9}" type="datetimeFigureOut">
              <a:rPr lang="en-US"/>
              <a:pPr>
                <a:defRPr/>
              </a:pPr>
              <a:t>12/18/2012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838BB-466E-43D5-9BD4-9E5264278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254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62ADD-F44C-4B5E-A2CF-FBDA8E650A37}" type="datetimeFigureOut">
              <a:rPr lang="en-US"/>
              <a:pPr>
                <a:defRPr/>
              </a:pPr>
              <a:t>12/18/2012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A8D-DDF9-414D-8658-FC2B7341C8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93399-44E9-4189-A87B-B45AD4646CF2}" type="datetimeFigureOut">
              <a:rPr lang="en-US"/>
              <a:pPr>
                <a:defRPr/>
              </a:pPr>
              <a:t>12/18/2012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99445-4237-4447-A96B-1EFEE0A05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5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D4C71-CEA9-43F2-9594-1962580600D2}" type="datetimeFigureOut">
              <a:rPr lang="en-US"/>
              <a:pPr>
                <a:defRPr/>
              </a:pPr>
              <a:t>12/18/2012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7FF0A-C7E8-49C1-97AF-54A33B4EA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527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5139-2B43-477E-8B52-C2059FBFAFDF}" type="datetimeFigureOut">
              <a:rPr lang="en-US"/>
              <a:pPr>
                <a:defRPr/>
              </a:pPr>
              <a:t>12/18/2012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B2B70-4649-4038-8708-54D956B05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3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BC009-A9C6-49F5-AED4-F7FFAD2800B7}" type="datetimeFigureOut">
              <a:rPr lang="en-US"/>
              <a:pPr>
                <a:defRPr/>
              </a:pPr>
              <a:t>12/18/2012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1047F-88D6-40BA-A79A-630AF874A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4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8F6105-43B3-46FB-A0B5-9D668F43F8C5}" type="datetimeFigureOut">
              <a:rPr lang="en-US"/>
              <a:pPr>
                <a:defRPr/>
              </a:pPr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6B5596-CDEA-4ADB-A575-5A847D7386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youtu.be/5Go5nlOCqi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youtu.be/tfHnwqtJT9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0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Concert of </a:t>
            </a:r>
            <a:r>
              <a:rPr lang="en-US" sz="60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Vienna</a:t>
            </a:r>
            <a:br>
              <a:rPr lang="en-US" sz="60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(1814-1815)</a:t>
            </a:r>
            <a:endParaRPr lang="en-US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By: Devika Chandramohan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 European History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 5- </a:t>
            </a:r>
            <a:r>
              <a:rPr lang="en-US" sz="4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Kinberg</a:t>
            </a:r>
            <a:endParaRPr lang="en-US" sz="40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0"/>
            <a:ext cx="52578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7656665" y="6550223"/>
            <a:ext cx="1473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(“Russian-Ruled”)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21997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dirty="0" smtClean="0"/>
              <a:t>Russia received Finland </a:t>
            </a:r>
            <a:r>
              <a:rPr lang="en-US" dirty="0"/>
              <a:t>from </a:t>
            </a:r>
            <a:r>
              <a:rPr lang="en-US" dirty="0" smtClean="0"/>
              <a:t>Sweden</a:t>
            </a:r>
          </a:p>
          <a:p>
            <a:endParaRPr lang="en-US" dirty="0" smtClean="0"/>
          </a:p>
          <a:p>
            <a:r>
              <a:rPr lang="en-US" dirty="0" smtClean="0"/>
              <a:t>Sweden received Norway </a:t>
            </a:r>
            <a:r>
              <a:rPr lang="en-US" dirty="0"/>
              <a:t>from </a:t>
            </a:r>
            <a:r>
              <a:rPr lang="en-US" dirty="0" smtClean="0"/>
              <a:t>Denmark</a:t>
            </a:r>
          </a:p>
          <a:p>
            <a:endParaRPr lang="en-US" dirty="0" smtClean="0"/>
          </a:p>
          <a:p>
            <a:r>
              <a:rPr lang="en-US" dirty="0" smtClean="0"/>
              <a:t>Great Britain obtained Malta</a:t>
            </a:r>
            <a:r>
              <a:rPr lang="en-US" dirty="0"/>
              <a:t>, Ceylon, the Cape of Good Hope colony, and Dutch </a:t>
            </a:r>
            <a:r>
              <a:rPr lang="en-US" dirty="0" smtClean="0"/>
              <a:t>Guiana</a:t>
            </a:r>
          </a:p>
          <a:p>
            <a:endParaRPr lang="en-US" dirty="0" smtClean="0"/>
          </a:p>
          <a:p>
            <a:r>
              <a:rPr lang="en-US" dirty="0" smtClean="0"/>
              <a:t>Austria gave up Netherlands and got </a:t>
            </a:r>
            <a:r>
              <a:rPr lang="en-US" dirty="0"/>
              <a:t>Salzburg, the Tyrol, the Italian lands of Lombardy and Venetia and districts along the Dalmatian coast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72400" y="6442529"/>
            <a:ext cx="793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(Snyder)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1548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41337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Napoleon Returns…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296400" cy="358140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dirty="0" smtClean="0"/>
              <a:t>Napoleon escaped Elba and returned to regain his empire in March of 1815.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dirty="0" smtClean="0"/>
              <a:t>Campaign only lasted 100 days, thanks to the Duke of Wellington.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dirty="0" smtClean="0"/>
              <a:t>Exiled to St. </a:t>
            </a:r>
            <a:r>
              <a:rPr lang="en-US" sz="4000" dirty="0" smtClean="0"/>
              <a:t>Helena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dirty="0"/>
              <a:t>June 9</a:t>
            </a:r>
            <a:r>
              <a:rPr lang="en-US" sz="4000" dirty="0" smtClean="0"/>
              <a:t>, </a:t>
            </a:r>
            <a:r>
              <a:rPr lang="en-US" sz="4000" dirty="0"/>
              <a:t>1815</a:t>
            </a:r>
            <a:r>
              <a:rPr lang="en-US" sz="4000" dirty="0" smtClean="0"/>
              <a:t>: Congress signed Final Act of the Congress of Vienna (basically finalizing changes made)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pic>
        <p:nvPicPr>
          <p:cNvPr id="7172" name="Picture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850" y="4235450"/>
            <a:ext cx="2314575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2895600" y="6488113"/>
            <a:ext cx="41894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Lord Arthur Wellesley, Duke of Wellington</a:t>
            </a:r>
          </a:p>
        </p:txBody>
      </p:sp>
      <p:sp>
        <p:nvSpPr>
          <p:cNvPr id="7174" name="TextBox 5"/>
          <p:cNvSpPr txBox="1">
            <a:spLocks noChangeArrowheads="1"/>
          </p:cNvSpPr>
          <p:nvPr/>
        </p:nvSpPr>
        <p:spPr bwMode="auto">
          <a:xfrm>
            <a:off x="5813425" y="6211888"/>
            <a:ext cx="98821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1400" dirty="0"/>
              <a:t>(Lawrence)</a:t>
            </a:r>
            <a:endParaRPr lang="en-US" sz="20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257800" y="5416550"/>
            <a:ext cx="663575" cy="117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6" name="TextBox 8"/>
          <p:cNvSpPr txBox="1">
            <a:spLocks noChangeArrowheads="1"/>
          </p:cNvSpPr>
          <p:nvPr/>
        </p:nvSpPr>
        <p:spPr bwMode="auto">
          <a:xfrm>
            <a:off x="5813425" y="5151438"/>
            <a:ext cx="33305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/>
              <a:t>Click to watch a short clip on the Battle of Waterloo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96200" y="3927671"/>
            <a:ext cx="18272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(Chambers 644).</a:t>
            </a:r>
            <a:endParaRPr lang="en-US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Second Peace of Paris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France’s support of Napoleon’s return = Congress tougher on France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Talleyrand made prime minister of France, but France excluded often in decisions of Congress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Prussia wanted harsh treatment of France</a:t>
            </a:r>
          </a:p>
          <a:p>
            <a:pPr lvl="1"/>
            <a:r>
              <a:rPr lang="en-US" dirty="0" smtClean="0"/>
              <a:t>Most others wanted moderate approach</a:t>
            </a:r>
          </a:p>
        </p:txBody>
      </p:sp>
    </p:spTree>
    <p:extLst>
      <p:ext uri="{BB962C8B-B14F-4D97-AF65-F5344CB8AC3E}">
        <p14:creationId xmlns:p14="http://schemas.microsoft.com/office/powerpoint/2010/main" val="1096954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/>
          <a:lstStyle/>
          <a:p>
            <a:r>
              <a:rPr lang="en-US" dirty="0" err="1" smtClean="0"/>
              <a:t>Castlereagh</a:t>
            </a:r>
            <a:r>
              <a:rPr lang="en-US" dirty="0" smtClean="0"/>
              <a:t> convinced everyone that “security, not revenge” would promote peace. Revenge= rebellion from France</a:t>
            </a:r>
          </a:p>
          <a:p>
            <a:pPr lvl="1"/>
            <a:r>
              <a:rPr lang="en-US" dirty="0" smtClean="0"/>
              <a:t>Suggested indemnity (700 million franks to Allies) and return of artwork</a:t>
            </a:r>
          </a:p>
          <a:p>
            <a:pPr lvl="1"/>
            <a:r>
              <a:rPr lang="en-US" dirty="0" smtClean="0"/>
              <a:t>Talleyrand resigned, replaced </a:t>
            </a:r>
            <a:r>
              <a:rPr lang="fr-FR" dirty="0" smtClean="0"/>
              <a:t>Armand Emmanuel du Plessis, Duke of Richelieu, </a:t>
            </a:r>
            <a:r>
              <a:rPr lang="fr-FR" dirty="0" err="1" smtClean="0"/>
              <a:t>who</a:t>
            </a:r>
            <a:r>
              <a:rPr lang="fr-FR" dirty="0" smtClean="0"/>
              <a:t> </a:t>
            </a:r>
            <a:r>
              <a:rPr lang="fr-FR" dirty="0" err="1" smtClean="0"/>
              <a:t>accepted</a:t>
            </a:r>
            <a:r>
              <a:rPr lang="fr-FR" dirty="0" smtClean="0"/>
              <a:t> </a:t>
            </a:r>
            <a:r>
              <a:rPr lang="fr-FR" dirty="0" err="1" smtClean="0"/>
              <a:t>treaty</a:t>
            </a:r>
            <a:endParaRPr lang="en-US" dirty="0"/>
          </a:p>
          <a:p>
            <a:pPr marL="914400" lvl="2" indent="0">
              <a:buNone/>
            </a:pPr>
            <a:endParaRPr lang="en-US" dirty="0" smtClean="0"/>
          </a:p>
          <a:p>
            <a:r>
              <a:rPr lang="en-US" dirty="0" smtClean="0"/>
              <a:t>Reduced France’s landholdings even more</a:t>
            </a:r>
          </a:p>
          <a:p>
            <a:endParaRPr lang="en-US" dirty="0"/>
          </a:p>
          <a:p>
            <a:r>
              <a:rPr lang="en-US" dirty="0" smtClean="0"/>
              <a:t>Signed on Nov. 20, 1815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902622" y="6550223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(Snyder)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35956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Additional Alliances…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3884" y="762000"/>
            <a:ext cx="6248400" cy="4495799"/>
          </a:xfrm>
        </p:spPr>
        <p:txBody>
          <a:bodyPr/>
          <a:lstStyle/>
          <a:p>
            <a:r>
              <a:rPr lang="en-US" dirty="0" smtClean="0"/>
              <a:t>Holy Alliance</a:t>
            </a:r>
          </a:p>
          <a:p>
            <a:pPr lvl="1"/>
            <a:r>
              <a:rPr lang="en-US" dirty="0" smtClean="0"/>
              <a:t>Proposed by Tsar Alexander I</a:t>
            </a:r>
          </a:p>
          <a:p>
            <a:pPr lvl="1"/>
            <a:r>
              <a:rPr lang="en-US" dirty="0" smtClean="0"/>
              <a:t>Countries conduct affairs according to Christian beliefs</a:t>
            </a:r>
          </a:p>
          <a:p>
            <a:pPr lvl="1"/>
            <a:r>
              <a:rPr lang="en-US" dirty="0" smtClean="0"/>
              <a:t>Ottomans (not Christian), Pope Pius VII (didn’t want a deal with Protestants), and British (didn’t want to make any commitments to the Continent) refused. </a:t>
            </a:r>
          </a:p>
          <a:p>
            <a:pPr lvl="1"/>
            <a:r>
              <a:rPr lang="en-US" dirty="0" smtClean="0"/>
              <a:t>Signed by Austria, Russia, and Prussia on Sept. 14-26</a:t>
            </a:r>
            <a:r>
              <a:rPr lang="en-US" baseline="30000" dirty="0" smtClean="0"/>
              <a:t>th</a:t>
            </a:r>
            <a:r>
              <a:rPr lang="en-US" dirty="0" smtClean="0"/>
              <a:t>, 1815</a:t>
            </a:r>
          </a:p>
          <a:p>
            <a:pPr lvl="1"/>
            <a:r>
              <a:rPr lang="en-US" dirty="0" smtClean="0"/>
              <a:t>Rather worthless, but did look good in eye of the morality of the public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143000"/>
            <a:ext cx="2933700" cy="236240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6400800" y="3429000"/>
            <a:ext cx="236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Three Sovereigns of the Holy Alliance </a:t>
            </a:r>
            <a:r>
              <a:rPr lang="en-US" sz="1400" dirty="0" smtClean="0"/>
              <a:t>(“Three”).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7696200" y="6550223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(“The Holy”)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36479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1837"/>
            <a:ext cx="8229600" cy="6126163"/>
          </a:xfrm>
        </p:spPr>
        <p:txBody>
          <a:bodyPr/>
          <a:lstStyle/>
          <a:p>
            <a:r>
              <a:rPr lang="en-US" sz="3600" dirty="0" smtClean="0"/>
              <a:t>Concert of Europe</a:t>
            </a:r>
          </a:p>
          <a:p>
            <a:pPr lvl="1"/>
            <a:r>
              <a:rPr lang="en-US" sz="3200" dirty="0" smtClean="0"/>
              <a:t>Called by Metternich</a:t>
            </a:r>
          </a:p>
          <a:p>
            <a:pPr lvl="1"/>
            <a:r>
              <a:rPr lang="en-US" sz="3200" dirty="0" smtClean="0"/>
              <a:t>Agreement between major powers of Europe to act together in order to maintain conservatism</a:t>
            </a:r>
          </a:p>
          <a:p>
            <a:pPr lvl="1"/>
            <a:r>
              <a:rPr lang="en-US" sz="3200" dirty="0" smtClean="0"/>
              <a:t>Prevent revolutions</a:t>
            </a:r>
          </a:p>
          <a:p>
            <a:pPr lvl="1"/>
            <a:r>
              <a:rPr lang="en-US" sz="3200" dirty="0" smtClean="0"/>
              <a:t>Did not work out well</a:t>
            </a:r>
          </a:p>
          <a:p>
            <a:pPr lvl="2"/>
            <a:r>
              <a:rPr lang="en-US" sz="2800" dirty="0" smtClean="0"/>
              <a:t>Most powers acted on their own</a:t>
            </a:r>
          </a:p>
          <a:p>
            <a:pPr lvl="3"/>
            <a:r>
              <a:rPr lang="en-US" sz="2400" dirty="0" smtClean="0"/>
              <a:t>Ex: Britain and France declare war on Ottoman Empire even though Metternich did not approve</a:t>
            </a:r>
          </a:p>
          <a:p>
            <a:pPr lvl="2"/>
            <a:r>
              <a:rPr lang="en-US" sz="2800" dirty="0" smtClean="0"/>
              <a:t>Ties between nations breaking down slowly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43800" y="655320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(Chambers 646)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49408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Successes of Congress of Vienna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r>
              <a:rPr lang="en-US" dirty="0" smtClean="0"/>
              <a:t>No major war between European powers for another century </a:t>
            </a:r>
          </a:p>
          <a:p>
            <a:endParaRPr lang="en-US" dirty="0" smtClean="0"/>
          </a:p>
          <a:p>
            <a:r>
              <a:rPr lang="en-US" dirty="0" smtClean="0"/>
              <a:t>Established diplomatic rules used to this day</a:t>
            </a:r>
          </a:p>
          <a:p>
            <a:endParaRPr lang="en-US" dirty="0"/>
          </a:p>
          <a:p>
            <a:r>
              <a:rPr lang="en-US" dirty="0" smtClean="0"/>
              <a:t>Free use of international waterways</a:t>
            </a:r>
          </a:p>
          <a:p>
            <a:endParaRPr lang="en-US" dirty="0"/>
          </a:p>
          <a:p>
            <a:r>
              <a:rPr lang="en-US" dirty="0" smtClean="0"/>
              <a:t>Brought back conservatism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Balance of power maintained</a:t>
            </a:r>
            <a:endParaRPr lang="en-US" dirty="0"/>
          </a:p>
        </p:txBody>
      </p:sp>
      <p:pic>
        <p:nvPicPr>
          <p:cNvPr id="35842" name="Picture 2" descr="C:\Users\devik_000\AppData\Local\Microsoft\Windows\Temporary Internet Files\Content.IE5\8ESA97TN\MC90009803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724400"/>
            <a:ext cx="1564538" cy="1799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67200" y="6550223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(Chambers 644)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17998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Critics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838200"/>
            <a:ext cx="5029200" cy="4525963"/>
          </a:xfrm>
        </p:spPr>
        <p:txBody>
          <a:bodyPr/>
          <a:lstStyle/>
          <a:p>
            <a:r>
              <a:rPr lang="en-US" dirty="0" smtClean="0"/>
              <a:t>Delegates spent a lot of time with entertainment</a:t>
            </a:r>
          </a:p>
          <a:p>
            <a:pPr lvl="1"/>
            <a:r>
              <a:rPr lang="en-US" dirty="0" smtClean="0"/>
              <a:t>Imperial Masquerade</a:t>
            </a:r>
          </a:p>
          <a:p>
            <a:pPr lvl="1"/>
            <a:r>
              <a:rPr lang="en-US" dirty="0" smtClean="0"/>
              <a:t>Performances</a:t>
            </a:r>
          </a:p>
          <a:p>
            <a:pPr lvl="1"/>
            <a:r>
              <a:rPr lang="en-US" dirty="0" smtClean="0"/>
              <a:t>Parades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Exhibitions </a:t>
            </a:r>
            <a:r>
              <a:rPr lang="en-US" sz="1400" dirty="0" smtClean="0"/>
              <a:t>(Spiel 89-130)</a:t>
            </a:r>
            <a:endParaRPr lang="en-US" dirty="0" smtClean="0"/>
          </a:p>
          <a:p>
            <a:r>
              <a:rPr lang="en-US" dirty="0" smtClean="0"/>
              <a:t>Considered it “the occasion during which aristocrats danced while foisting reactionary regimes on the people of Europe” </a:t>
            </a:r>
            <a:r>
              <a:rPr lang="en-US" sz="1400" dirty="0" smtClean="0"/>
              <a:t>(Chambers 646).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7" y="1600200"/>
            <a:ext cx="4381500" cy="28003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0" y="4365578"/>
            <a:ext cx="32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(“Le </a:t>
            </a:r>
            <a:r>
              <a:rPr lang="en-US" sz="1400" dirty="0" err="1" smtClean="0"/>
              <a:t>Congres</a:t>
            </a:r>
            <a:r>
              <a:rPr lang="en-US" sz="1400" dirty="0" smtClean="0"/>
              <a:t>”)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41169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4525963"/>
          </a:xfrm>
        </p:spPr>
        <p:txBody>
          <a:bodyPr/>
          <a:lstStyle/>
          <a:p>
            <a:r>
              <a:rPr lang="en-US" dirty="0" smtClean="0"/>
              <a:t>Changed borders without even considering nationality and the people</a:t>
            </a:r>
          </a:p>
          <a:p>
            <a:endParaRPr lang="en-US" dirty="0" smtClean="0"/>
          </a:p>
          <a:p>
            <a:r>
              <a:rPr lang="en-US" dirty="0" smtClean="0"/>
              <a:t>Took away many rights people had received during Revolutionary era</a:t>
            </a:r>
          </a:p>
          <a:p>
            <a:endParaRPr lang="en-US" dirty="0"/>
          </a:p>
          <a:p>
            <a:r>
              <a:rPr lang="en-US" dirty="0" smtClean="0"/>
              <a:t>Still a constant fear of revolution</a:t>
            </a:r>
          </a:p>
          <a:p>
            <a:endParaRPr lang="en-US" dirty="0"/>
          </a:p>
          <a:p>
            <a:r>
              <a:rPr lang="en-US" dirty="0" smtClean="0"/>
              <a:t>Small groups still working towards constitution and freedom in their nations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29400" y="6520934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(Chambers 646-652)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961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382000" cy="350520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2"/>
              </a:rPr>
              <a:t>Napoleon</a:t>
            </a:r>
            <a:r>
              <a:rPr lang="en-US" dirty="0" smtClean="0"/>
              <a:t>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300" dirty="0" smtClean="0"/>
              <a:t>Failed in his invasion of Russia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300" dirty="0" smtClean="0"/>
              <a:t>Britain, France, Austria, Sweden, and Russia against </a:t>
            </a:r>
            <a:r>
              <a:rPr lang="en-US" sz="3300" dirty="0" smtClean="0"/>
              <a:t>him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900" dirty="0"/>
              <a:t>Treaty of Chaumont (</a:t>
            </a:r>
            <a:r>
              <a:rPr lang="en-US" sz="2900" dirty="0" smtClean="0"/>
              <a:t>Mar. </a:t>
            </a:r>
            <a:r>
              <a:rPr lang="en-US" sz="2900" dirty="0"/>
              <a:t>10, 1814): Great Britain, Russia, Austria, and Prussia agree </a:t>
            </a:r>
            <a:r>
              <a:rPr lang="en-US" sz="2900" dirty="0" smtClean="0"/>
              <a:t>to </a:t>
            </a:r>
            <a:r>
              <a:rPr lang="en-US" sz="2900" dirty="0"/>
              <a:t>hold peace meeting later </a:t>
            </a:r>
            <a:r>
              <a:rPr lang="en-US" sz="2900" dirty="0" smtClean="0"/>
              <a:t>on</a:t>
            </a:r>
            <a:endParaRPr lang="en-US" sz="29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300" dirty="0" smtClean="0"/>
              <a:t>Apr. </a:t>
            </a:r>
            <a:r>
              <a:rPr lang="en-US" sz="3300" dirty="0" smtClean="0"/>
              <a:t>12, 1814: renounced his throne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300" dirty="0" smtClean="0"/>
              <a:t>Exiled to island of Elba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4267200"/>
            <a:ext cx="4953000" cy="25700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7239000" y="6454775"/>
            <a:ext cx="10262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1400" dirty="0"/>
              <a:t>(“Landing”)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133600" y="800100"/>
            <a:ext cx="9906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124200" y="634484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to watch a brief video on Napoleon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3200" y="5379635"/>
            <a:ext cx="4244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Congress of Vienna </a:t>
            </a:r>
            <a:r>
              <a:rPr lang="en-US" sz="1400" dirty="0" smtClean="0"/>
              <a:t>(“Congress”).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9099" y="5421868"/>
            <a:ext cx="20664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Metternich, at the center of attention, as usual.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633" y="609599"/>
            <a:ext cx="6954193" cy="465061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cxnSp>
        <p:nvCxnSpPr>
          <p:cNvPr id="5" name="Straight Arrow Connector 4"/>
          <p:cNvCxnSpPr/>
          <p:nvPr/>
        </p:nvCxnSpPr>
        <p:spPr>
          <a:xfrm flipV="1">
            <a:off x="1219200" y="3352800"/>
            <a:ext cx="3048000" cy="2057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6969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4200" dirty="0" smtClean="0"/>
              <a:t>Works Cited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 numCol="2"/>
          <a:lstStyle/>
          <a:p>
            <a:pPr marL="463550" indent="-463550">
              <a:lnSpc>
                <a:spcPct val="200000"/>
              </a:lnSpc>
              <a:buNone/>
            </a:pPr>
            <a:r>
              <a:rPr lang="en-US" sz="1050" dirty="0"/>
              <a:t>Congress of Vienna. Digital image. </a:t>
            </a:r>
            <a:r>
              <a:rPr lang="en-US" sz="1050" i="1" dirty="0"/>
              <a:t>History </a:t>
            </a:r>
            <a:r>
              <a:rPr lang="en-US" sz="1050" i="1" dirty="0" err="1"/>
              <a:t>Scops</a:t>
            </a:r>
            <a:r>
              <a:rPr lang="en-US" sz="1050" dirty="0"/>
              <a:t>. </a:t>
            </a:r>
            <a:r>
              <a:rPr lang="en-US" sz="1050" dirty="0" err="1"/>
              <a:t>Blogspot</a:t>
            </a:r>
            <a:r>
              <a:rPr lang="en-US" sz="1050" dirty="0"/>
              <a:t>, 20 Apr. 2011. Web. 17 Dec. 2012.</a:t>
            </a:r>
          </a:p>
          <a:p>
            <a:pPr marL="463550" indent="-463550">
              <a:lnSpc>
                <a:spcPct val="200000"/>
              </a:lnSpc>
              <a:buNone/>
            </a:pPr>
            <a:r>
              <a:rPr lang="en-US" sz="1050" dirty="0"/>
              <a:t>Copy of the Treaty of Paris. Digital image. </a:t>
            </a:r>
            <a:r>
              <a:rPr lang="en-US" sz="1050" dirty="0" err="1"/>
              <a:t>Bienvenue</a:t>
            </a:r>
            <a:r>
              <a:rPr lang="en-US" sz="1050" dirty="0"/>
              <a:t> à Grand </a:t>
            </a:r>
            <a:r>
              <a:rPr lang="en-US" sz="1050" dirty="0" err="1"/>
              <a:t>Baie</a:t>
            </a:r>
            <a:r>
              <a:rPr lang="en-US" sz="1050" dirty="0"/>
              <a:t>, </a:t>
            </a:r>
            <a:r>
              <a:rPr lang="en-US" sz="1050" dirty="0" err="1"/>
              <a:t>L'Île</a:t>
            </a:r>
            <a:r>
              <a:rPr lang="en-US" sz="1050" dirty="0"/>
              <a:t> Maurice. </a:t>
            </a:r>
            <a:r>
              <a:rPr lang="en-US" sz="1050" dirty="0" err="1"/>
              <a:t>Legekko</a:t>
            </a:r>
            <a:r>
              <a:rPr lang="en-US" sz="1050" dirty="0"/>
              <a:t> Info Ltd, </a:t>
            </a:r>
            <a:r>
              <a:rPr lang="en-US" sz="1050" dirty="0" err="1"/>
              <a:t>n.d.</a:t>
            </a:r>
            <a:r>
              <a:rPr lang="en-US" sz="1050" dirty="0"/>
              <a:t> Web. 18 Dec. 2012.</a:t>
            </a:r>
          </a:p>
          <a:p>
            <a:pPr marL="463550" indent="-463550">
              <a:lnSpc>
                <a:spcPct val="200000"/>
              </a:lnSpc>
              <a:buNone/>
            </a:pPr>
            <a:r>
              <a:rPr lang="en-US" sz="1050" dirty="0"/>
              <a:t>France After Congress of Vienna. Digital image. </a:t>
            </a:r>
            <a:r>
              <a:rPr lang="en-US" sz="1050" i="1" dirty="0"/>
              <a:t>The Web Site of Sandra </a:t>
            </a:r>
            <a:r>
              <a:rPr lang="en-US" sz="1050" i="1" dirty="0" err="1"/>
              <a:t>Soucy</a:t>
            </a:r>
            <a:r>
              <a:rPr lang="en-US" sz="1050" dirty="0"/>
              <a:t>. </a:t>
            </a:r>
            <a:r>
              <a:rPr lang="en-US" sz="1050" dirty="0" err="1"/>
              <a:t>N.p</a:t>
            </a:r>
            <a:r>
              <a:rPr lang="en-US" sz="1050" dirty="0"/>
              <a:t>., 20 Apr. 2007. Web. 16 Dec. 2012.</a:t>
            </a:r>
          </a:p>
          <a:p>
            <a:pPr marL="463550" indent="-463550">
              <a:lnSpc>
                <a:spcPct val="200000"/>
              </a:lnSpc>
              <a:buNone/>
            </a:pPr>
            <a:r>
              <a:rPr lang="en-US" sz="1050" dirty="0" err="1"/>
              <a:t>Gerstenberg</a:t>
            </a:r>
            <a:r>
              <a:rPr lang="en-US" sz="1050" dirty="0"/>
              <a:t>, </a:t>
            </a:r>
            <a:r>
              <a:rPr lang="en-US" sz="1050" dirty="0" err="1"/>
              <a:t>Christel</a:t>
            </a:r>
            <a:r>
              <a:rPr lang="en-US" sz="1050" dirty="0"/>
              <a:t>. Engraving of Congress of Vienna, 1814-1815. Digital image. Corbis. </a:t>
            </a:r>
            <a:r>
              <a:rPr lang="en-US" sz="1050" dirty="0" err="1"/>
              <a:t>N.p</a:t>
            </a:r>
            <a:r>
              <a:rPr lang="en-US" sz="1050" dirty="0"/>
              <a:t>., </a:t>
            </a:r>
            <a:r>
              <a:rPr lang="en-US" sz="1050" dirty="0" err="1"/>
              <a:t>n.d.</a:t>
            </a:r>
            <a:r>
              <a:rPr lang="en-US" sz="1050" dirty="0"/>
              <a:t> Web. 15 Dec. 2012</a:t>
            </a:r>
            <a:r>
              <a:rPr lang="en-US" sz="1050" dirty="0" smtClean="0"/>
              <a:t>.</a:t>
            </a:r>
          </a:p>
          <a:p>
            <a:pPr marL="463550" indent="-463550">
              <a:lnSpc>
                <a:spcPct val="200000"/>
              </a:lnSpc>
              <a:buNone/>
            </a:pPr>
            <a:r>
              <a:rPr lang="en-US" sz="1050" dirty="0" smtClean="0"/>
              <a:t>Landing </a:t>
            </a:r>
            <a:r>
              <a:rPr lang="en-US" sz="1050" dirty="0"/>
              <a:t>in Elba. Digital image. James Smith Noel Collection. Louisiana State University, </a:t>
            </a:r>
            <a:r>
              <a:rPr lang="en-US" sz="1050" dirty="0" err="1"/>
              <a:t>n.d.</a:t>
            </a:r>
            <a:r>
              <a:rPr lang="en-US" sz="1050" dirty="0"/>
              <a:t> Web. 15 Dec. 2012.</a:t>
            </a:r>
          </a:p>
          <a:p>
            <a:pPr marL="463550" indent="-463550">
              <a:lnSpc>
                <a:spcPct val="200000"/>
              </a:lnSpc>
              <a:buNone/>
            </a:pPr>
            <a:r>
              <a:rPr lang="en-US" sz="1050" dirty="0"/>
              <a:t>Lawrence, Thomas. </a:t>
            </a:r>
            <a:r>
              <a:rPr lang="en-US" sz="1050" i="1" dirty="0"/>
              <a:t>The Duke of Wellington</a:t>
            </a:r>
            <a:r>
              <a:rPr lang="en-US" sz="1050" dirty="0"/>
              <a:t>. Digital image. </a:t>
            </a:r>
            <a:r>
              <a:rPr lang="en-US" sz="1050" i="1" dirty="0"/>
              <a:t>Today in Irish History</a:t>
            </a:r>
            <a:r>
              <a:rPr lang="en-US" sz="1050" dirty="0"/>
              <a:t>. Word Press, 1 May 2012. Web. 15 Dec. 2012.</a:t>
            </a:r>
          </a:p>
          <a:p>
            <a:pPr marL="463550" indent="-463550">
              <a:lnSpc>
                <a:spcPct val="200000"/>
              </a:lnSpc>
              <a:buNone/>
            </a:pPr>
            <a:r>
              <a:rPr lang="en-US" sz="1050" i="1" dirty="0"/>
              <a:t>Le </a:t>
            </a:r>
            <a:r>
              <a:rPr lang="en-US" sz="1050" i="1" dirty="0" err="1"/>
              <a:t>Congres</a:t>
            </a:r>
            <a:r>
              <a:rPr lang="en-US" sz="1050" dirty="0"/>
              <a:t>. Digital image. </a:t>
            </a:r>
            <a:r>
              <a:rPr lang="en-US" sz="1050" i="1" dirty="0" err="1"/>
              <a:t>Markville</a:t>
            </a:r>
            <a:r>
              <a:rPr lang="en-US" sz="1050" i="1" dirty="0"/>
              <a:t> History</a:t>
            </a:r>
            <a:r>
              <a:rPr lang="en-US" sz="1050" dirty="0"/>
              <a:t>. </a:t>
            </a:r>
            <a:r>
              <a:rPr lang="en-US" sz="1050" dirty="0" err="1"/>
              <a:t>Markville</a:t>
            </a:r>
            <a:r>
              <a:rPr lang="en-US" sz="1050" dirty="0"/>
              <a:t> Secondary School, </a:t>
            </a:r>
            <a:r>
              <a:rPr lang="en-US" sz="1050" dirty="0" err="1"/>
              <a:t>n.d.</a:t>
            </a:r>
            <a:r>
              <a:rPr lang="en-US" sz="1050" dirty="0"/>
              <a:t> Web. 18 Dec. 2012.</a:t>
            </a:r>
          </a:p>
          <a:p>
            <a:pPr marL="463550" indent="-463550">
              <a:lnSpc>
                <a:spcPct val="200000"/>
              </a:lnSpc>
              <a:buNone/>
            </a:pPr>
            <a:r>
              <a:rPr lang="en-US" sz="1050" dirty="0"/>
              <a:t>Map of Napoleon's Conquests by 1812. Digital image. </a:t>
            </a:r>
            <a:r>
              <a:rPr lang="en-US" sz="1050" i="1" dirty="0"/>
              <a:t>The Web Site of Sandra </a:t>
            </a:r>
            <a:r>
              <a:rPr lang="en-US" sz="1050" i="1" dirty="0" err="1"/>
              <a:t>Soucy</a:t>
            </a:r>
            <a:r>
              <a:rPr lang="en-US" sz="1050" dirty="0"/>
              <a:t>. </a:t>
            </a:r>
            <a:r>
              <a:rPr lang="en-US" sz="1050" dirty="0" err="1"/>
              <a:t>N.p</a:t>
            </a:r>
            <a:r>
              <a:rPr lang="en-US" sz="1050" dirty="0"/>
              <a:t>., 20 Apr. 2007. Web. 16 Dec. 2012.</a:t>
            </a:r>
          </a:p>
          <a:p>
            <a:pPr marL="463550" indent="-463550">
              <a:lnSpc>
                <a:spcPct val="200000"/>
              </a:lnSpc>
              <a:buNone/>
            </a:pPr>
            <a:r>
              <a:rPr lang="en-US" sz="1050" i="1" dirty="0" err="1" smtClean="0"/>
              <a:t>Polnische</a:t>
            </a:r>
            <a:r>
              <a:rPr lang="en-US" sz="1050" i="1" dirty="0" smtClean="0"/>
              <a:t> </a:t>
            </a:r>
            <a:r>
              <a:rPr lang="en-US" sz="1050" i="1" dirty="0" err="1" smtClean="0"/>
              <a:t>Teilung</a:t>
            </a:r>
            <a:r>
              <a:rPr lang="en-US" sz="1050" i="1" dirty="0" smtClean="0"/>
              <a:t> 1793</a:t>
            </a:r>
            <a:r>
              <a:rPr lang="en-US" sz="1050" dirty="0" smtClean="0"/>
              <a:t>. Digital image. T. </a:t>
            </a:r>
            <a:r>
              <a:rPr lang="en-US" sz="1050" dirty="0" err="1" smtClean="0"/>
              <a:t>Griesbacher</a:t>
            </a:r>
            <a:r>
              <a:rPr lang="en-US" sz="1050" dirty="0" smtClean="0"/>
              <a:t>, </a:t>
            </a:r>
            <a:r>
              <a:rPr lang="en-US" sz="1050" dirty="0" err="1" smtClean="0"/>
              <a:t>n.d.</a:t>
            </a:r>
            <a:r>
              <a:rPr lang="en-US" sz="1050" dirty="0" smtClean="0"/>
              <a:t> Web. 18 Dec. 2012.</a:t>
            </a:r>
          </a:p>
          <a:p>
            <a:pPr marL="463550" indent="-463550">
              <a:lnSpc>
                <a:spcPct val="200000"/>
              </a:lnSpc>
              <a:buNone/>
            </a:pPr>
            <a:r>
              <a:rPr lang="en-US" sz="1050" dirty="0" smtClean="0"/>
              <a:t>Prince Karl August von Hardenberg. Digital image. </a:t>
            </a:r>
            <a:r>
              <a:rPr lang="en-US" sz="1050" i="1" dirty="0" smtClean="0"/>
              <a:t>4th Coalition</a:t>
            </a:r>
            <a:r>
              <a:rPr lang="en-US" sz="1050" dirty="0" smtClean="0"/>
              <a:t>. </a:t>
            </a:r>
            <a:r>
              <a:rPr lang="en-US" sz="1050" dirty="0" err="1" smtClean="0"/>
              <a:t>N.p</a:t>
            </a:r>
            <a:r>
              <a:rPr lang="en-US" sz="1050" dirty="0" smtClean="0"/>
              <a:t>., </a:t>
            </a:r>
            <a:r>
              <a:rPr lang="en-US" sz="1050" dirty="0" err="1" smtClean="0"/>
              <a:t>n.d.</a:t>
            </a:r>
            <a:r>
              <a:rPr lang="en-US" sz="1050" dirty="0" smtClean="0"/>
              <a:t> Web. 15 Dec. 2012.</a:t>
            </a:r>
          </a:p>
          <a:p>
            <a:pPr marL="463550" indent="-463550">
              <a:lnSpc>
                <a:spcPct val="200000"/>
              </a:lnSpc>
              <a:buNone/>
            </a:pPr>
            <a:endParaRPr lang="en-US" sz="1050" dirty="0" smtClean="0"/>
          </a:p>
          <a:p>
            <a:pPr marL="463550" indent="-463550">
              <a:lnSpc>
                <a:spcPct val="200000"/>
              </a:lnSpc>
              <a:buNone/>
            </a:pPr>
            <a:r>
              <a:rPr lang="en-US" sz="1050" dirty="0" smtClean="0"/>
              <a:t>Prince </a:t>
            </a:r>
            <a:r>
              <a:rPr lang="en-US" sz="1050" dirty="0" err="1"/>
              <a:t>Klemens</a:t>
            </a:r>
            <a:r>
              <a:rPr lang="en-US" sz="1050" dirty="0"/>
              <a:t> von Metternich. Digital image. Shrouded Eagle. </a:t>
            </a:r>
            <a:r>
              <a:rPr lang="en-US" sz="1050" dirty="0" err="1"/>
              <a:t>N.p</a:t>
            </a:r>
            <a:r>
              <a:rPr lang="en-US" sz="1050" dirty="0"/>
              <a:t>., 2009. Web. 15 Dec. 2012.</a:t>
            </a:r>
          </a:p>
          <a:p>
            <a:pPr marL="463550" indent="-463550">
              <a:lnSpc>
                <a:spcPct val="200000"/>
              </a:lnSpc>
              <a:buNone/>
            </a:pPr>
            <a:r>
              <a:rPr lang="en-US" sz="1050" dirty="0"/>
              <a:t>Robert Stewart, Viscount </a:t>
            </a:r>
            <a:r>
              <a:rPr lang="en-US" sz="1050" dirty="0" err="1"/>
              <a:t>Castlereagh</a:t>
            </a:r>
            <a:r>
              <a:rPr lang="en-US" sz="1050" dirty="0"/>
              <a:t>. Digital image. ABC Sydney. ABC, 21 Nov. 2012. Web. 15 Dec. 2012.</a:t>
            </a:r>
          </a:p>
          <a:p>
            <a:pPr marL="463550" indent="-463550">
              <a:lnSpc>
                <a:spcPct val="200000"/>
              </a:lnSpc>
              <a:buNone/>
            </a:pPr>
            <a:r>
              <a:rPr lang="en-US" sz="1050" dirty="0"/>
              <a:t>Russian-Ruled Kingdom of Poland. Digital image. </a:t>
            </a:r>
            <a:r>
              <a:rPr lang="en-US" sz="1050" i="1" dirty="0" err="1"/>
              <a:t>Worldology</a:t>
            </a:r>
            <a:r>
              <a:rPr lang="en-US" sz="1050" dirty="0"/>
              <a:t>. </a:t>
            </a:r>
            <a:r>
              <a:rPr lang="en-US" sz="1050" dirty="0" err="1"/>
              <a:t>Worldology</a:t>
            </a:r>
            <a:r>
              <a:rPr lang="en-US" sz="1050" dirty="0"/>
              <a:t>, LLC, 26 Nov. 2012. Web. 17 Dec. 2012.</a:t>
            </a:r>
          </a:p>
          <a:p>
            <a:pPr marL="463550" indent="-463550">
              <a:lnSpc>
                <a:spcPct val="200000"/>
              </a:lnSpc>
              <a:buNone/>
            </a:pPr>
            <a:r>
              <a:rPr lang="en-US" sz="1050" dirty="0"/>
              <a:t>Snyder, Daniel E. "A Brief History of the Congress of Vienna." </a:t>
            </a:r>
            <a:r>
              <a:rPr lang="en-US" sz="1050" i="1" dirty="0"/>
              <a:t>A Brief History of the Congress of Vienna</a:t>
            </a:r>
            <a:r>
              <a:rPr lang="en-US" sz="1050" dirty="0"/>
              <a:t>. </a:t>
            </a:r>
            <a:r>
              <a:rPr lang="en-US" sz="1050" dirty="0" err="1"/>
              <a:t>Pinecrest</a:t>
            </a:r>
            <a:r>
              <a:rPr lang="en-US" sz="1050" dirty="0"/>
              <a:t> School, 5 Nov. 2010. Web. 15 Dec. 2012</a:t>
            </a:r>
            <a:r>
              <a:rPr lang="en-US" sz="1050" dirty="0" smtClean="0"/>
              <a:t>.</a:t>
            </a:r>
          </a:p>
          <a:p>
            <a:pPr marL="463550" indent="-463550">
              <a:lnSpc>
                <a:spcPct val="200000"/>
              </a:lnSpc>
              <a:buNone/>
            </a:pPr>
            <a:r>
              <a:rPr lang="en-US" sz="1050" dirty="0" smtClean="0"/>
              <a:t>Spiel, Hilde. </a:t>
            </a:r>
            <a:r>
              <a:rPr lang="en-US" sz="1050" i="1" dirty="0" smtClean="0"/>
              <a:t>The Congress of Vienna; an Eyewitness Account,</a:t>
            </a:r>
            <a:r>
              <a:rPr lang="en-US" sz="1050" dirty="0" smtClean="0"/>
              <a:t>. Philadelphia: Chilton Book, 1968. Print.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1050" dirty="0" err="1" smtClean="0"/>
              <a:t>Streich</a:t>
            </a:r>
            <a:r>
              <a:rPr lang="en-US" sz="1050" dirty="0"/>
              <a:t>, Michael. "Goals of the Congress of Vienna 1814-1815." </a:t>
            </a:r>
            <a:r>
              <a:rPr lang="en-US" sz="1050" i="1" dirty="0"/>
              <a:t>Suite101.com</a:t>
            </a:r>
            <a:r>
              <a:rPr lang="en-US" sz="1050" dirty="0"/>
              <a:t>. Community 101, 3 Feb. 2009. Web. 16 Dec. 2012.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1050" dirty="0" smtClean="0"/>
              <a:t>"The Holy Alliance (1815)." </a:t>
            </a:r>
            <a:r>
              <a:rPr lang="en-US" sz="1050" i="1" dirty="0" smtClean="0"/>
              <a:t>Russian Nobility</a:t>
            </a:r>
            <a:r>
              <a:rPr lang="en-US" sz="1050" dirty="0" smtClean="0"/>
              <a:t>. Russian Nobility Association in America, Inc., </a:t>
            </a:r>
            <a:r>
              <a:rPr lang="en-US" sz="1050" dirty="0" err="1" smtClean="0"/>
              <a:t>n.d.</a:t>
            </a:r>
            <a:r>
              <a:rPr lang="en-US" sz="1050" dirty="0" smtClean="0"/>
              <a:t> Web. 17 Dec. 2012.</a:t>
            </a:r>
            <a:endParaRPr lang="en-US" sz="1050" i="1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en-US" sz="1050" i="1" dirty="0" smtClean="0"/>
              <a:t>The </a:t>
            </a:r>
            <a:r>
              <a:rPr lang="en-US" sz="1050" i="1" dirty="0"/>
              <a:t>Congress of Vienna</a:t>
            </a:r>
            <a:r>
              <a:rPr lang="en-US" sz="1050" dirty="0"/>
              <a:t>. </a:t>
            </a:r>
            <a:r>
              <a:rPr lang="en-US" sz="1050" dirty="0" err="1"/>
              <a:t>N.p</a:t>
            </a:r>
            <a:r>
              <a:rPr lang="en-US" sz="1050" dirty="0"/>
              <a:t>.: </a:t>
            </a:r>
            <a:r>
              <a:rPr lang="en-US" sz="1050" dirty="0" err="1"/>
              <a:t>Classzone</a:t>
            </a:r>
            <a:r>
              <a:rPr lang="en-US" sz="1050" dirty="0"/>
              <a:t>, </a:t>
            </a:r>
            <a:r>
              <a:rPr lang="en-US" sz="1050" dirty="0" err="1"/>
              <a:t>n.d.</a:t>
            </a:r>
            <a:r>
              <a:rPr lang="en-US" sz="1050" dirty="0"/>
              <a:t> PDF.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1050" dirty="0"/>
              <a:t>Three Sovereigns of the Holy Alliance. Digital image. </a:t>
            </a:r>
            <a:r>
              <a:rPr lang="en-US" sz="1050" i="1" dirty="0"/>
              <a:t>Memo</a:t>
            </a:r>
            <a:r>
              <a:rPr lang="en-US" sz="1050" dirty="0"/>
              <a:t>. Media Welcome, 2008. Web. 17 Dec. 2012.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1050" dirty="0"/>
              <a:t>Tsar Alexander I of Russia. Digital image. </a:t>
            </a:r>
            <a:r>
              <a:rPr lang="en-US" sz="1050" i="1" dirty="0"/>
              <a:t>Skepticism.org</a:t>
            </a:r>
            <a:r>
              <a:rPr lang="en-US" sz="1050" dirty="0"/>
              <a:t>. </a:t>
            </a:r>
            <a:r>
              <a:rPr lang="en-US" sz="1050" dirty="0" err="1"/>
              <a:t>N.p</a:t>
            </a:r>
            <a:r>
              <a:rPr lang="en-US" sz="1050" dirty="0"/>
              <a:t>., </a:t>
            </a:r>
            <a:r>
              <a:rPr lang="en-US" sz="1050" dirty="0" err="1"/>
              <a:t>n.d.</a:t>
            </a:r>
            <a:r>
              <a:rPr lang="en-US" sz="1050" dirty="0"/>
              <a:t> Web. 15 Dec. 2012.</a:t>
            </a:r>
          </a:p>
          <a:p>
            <a:pPr marL="0" indent="0" eaLnBrk="1" hangingPunct="1">
              <a:lnSpc>
                <a:spcPct val="200000"/>
              </a:lnSpc>
              <a:buNone/>
            </a:pPr>
            <a:endParaRPr lang="en-US" sz="1050" dirty="0" smtClean="0"/>
          </a:p>
        </p:txBody>
      </p:sp>
      <p:cxnSp>
        <p:nvCxnSpPr>
          <p:cNvPr id="3" name="Straight Connector 2"/>
          <p:cNvCxnSpPr>
            <a:endCxn id="23555" idx="2"/>
          </p:cNvCxnSpPr>
          <p:nvPr/>
        </p:nvCxnSpPr>
        <p:spPr>
          <a:xfrm>
            <a:off x="4572000" y="609600"/>
            <a:ext cx="0" cy="6248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Issues to Be </a:t>
            </a:r>
            <a:r>
              <a:rPr lang="en-US" dirty="0" smtClean="0"/>
              <a:t>Solved</a:t>
            </a:r>
            <a:br>
              <a:rPr lang="en-US" dirty="0" smtClean="0"/>
            </a:br>
            <a:r>
              <a:rPr lang="en-US" sz="3200" i="1" dirty="0" smtClean="0"/>
              <a:t>“Legitimacy, Security, Compensation”</a:t>
            </a:r>
            <a:endParaRPr lang="en-US" sz="3200" i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9702"/>
            <a:ext cx="8229600" cy="48307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Control France so that it will never expand like it did under Napoleon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Reestablish monarchies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Balance of powers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Distribution of lands</a:t>
            </a: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467600" y="6530937"/>
            <a:ext cx="7978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(</a:t>
            </a:r>
            <a:r>
              <a:rPr lang="en-US" sz="1400" dirty="0" err="1" smtClean="0"/>
              <a:t>Streich</a:t>
            </a:r>
            <a:r>
              <a:rPr lang="en-US" sz="1400" dirty="0" smtClean="0"/>
              <a:t>)</a:t>
            </a:r>
            <a:endParaRPr lang="en-US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Who Participated?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191" y="467590"/>
            <a:ext cx="1905000" cy="2718955"/>
          </a:xfrm>
          <a:prstGeom prst="ellipse">
            <a:avLst/>
          </a:prstGeom>
          <a:ln>
            <a:solidFill>
              <a:srgbClr val="FF0000"/>
            </a:solidFill>
          </a:ln>
          <a:effectLst>
            <a:softEdge rad="112500"/>
          </a:effectLst>
        </p:spPr>
      </p:pic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3148013" y="2954338"/>
            <a:ext cx="309721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b="1" dirty="0">
                <a:solidFill>
                  <a:srgbClr val="FF0000"/>
                </a:solidFill>
              </a:rPr>
              <a:t>Prince </a:t>
            </a:r>
            <a:r>
              <a:rPr lang="en-US" b="1" dirty="0" err="1">
                <a:solidFill>
                  <a:srgbClr val="FF0000"/>
                </a:solidFill>
              </a:rPr>
              <a:t>Klemens</a:t>
            </a:r>
            <a:r>
              <a:rPr lang="en-US" b="1" dirty="0">
                <a:solidFill>
                  <a:srgbClr val="FF0000"/>
                </a:solidFill>
              </a:rPr>
              <a:t> von Metternich 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ctr" eaLnBrk="1" hangingPunct="1"/>
            <a:r>
              <a:rPr lang="en-US" b="1" dirty="0" smtClean="0"/>
              <a:t>(</a:t>
            </a:r>
            <a:r>
              <a:rPr lang="en-US" b="1" dirty="0"/>
              <a:t>Austria)</a:t>
            </a:r>
          </a:p>
          <a:p>
            <a:pPr algn="ctr" eaLnBrk="1" hangingPunct="1"/>
            <a:r>
              <a:rPr lang="en-US" b="1" dirty="0"/>
              <a:t>--Conducted the Congress</a:t>
            </a:r>
          </a:p>
          <a:p>
            <a:pPr eaLnBrk="1" hangingPunct="1"/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1740"/>
            <a:ext cx="2514600" cy="2514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26" name="TextBox 6"/>
          <p:cNvSpPr txBox="1">
            <a:spLocks noChangeArrowheads="1"/>
          </p:cNvSpPr>
          <p:nvPr/>
        </p:nvSpPr>
        <p:spPr bwMode="auto">
          <a:xfrm>
            <a:off x="34925" y="2744788"/>
            <a:ext cx="2306638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b="1"/>
              <a:t>Robert Stewart, Viscount Castlereagh (Great Britain)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2167" y="404813"/>
            <a:ext cx="2514600" cy="2514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28" name="TextBox 9"/>
          <p:cNvSpPr txBox="1">
            <a:spLocks noChangeArrowheads="1"/>
          </p:cNvSpPr>
          <p:nvPr/>
        </p:nvSpPr>
        <p:spPr bwMode="auto">
          <a:xfrm>
            <a:off x="6915150" y="2733675"/>
            <a:ext cx="17049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b="1"/>
              <a:t>Tsar Alexander I</a:t>
            </a:r>
          </a:p>
          <a:p>
            <a:pPr algn="ctr" eaLnBrk="1" hangingPunct="1"/>
            <a:r>
              <a:rPr lang="en-US" b="1"/>
              <a:t>(Russia)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046" y="3380581"/>
            <a:ext cx="1714500" cy="2247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30" name="TextBox 12"/>
          <p:cNvSpPr txBox="1">
            <a:spLocks noChangeArrowheads="1"/>
          </p:cNvSpPr>
          <p:nvPr/>
        </p:nvSpPr>
        <p:spPr bwMode="auto">
          <a:xfrm>
            <a:off x="781050" y="5472113"/>
            <a:ext cx="35750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b="1"/>
              <a:t>Prince Karl August von Hardenberg,</a:t>
            </a:r>
          </a:p>
          <a:p>
            <a:pPr algn="ctr" eaLnBrk="1" hangingPunct="1"/>
            <a:r>
              <a:rPr lang="en-US" b="1"/>
              <a:t>Chancellor</a:t>
            </a:r>
          </a:p>
          <a:p>
            <a:pPr algn="ctr" eaLnBrk="1" hangingPunct="1"/>
            <a:r>
              <a:rPr lang="en-US" b="1"/>
              <a:t>(Prussia)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11" t="4115" r="31556" b="69887"/>
          <a:stretch/>
        </p:blipFill>
        <p:spPr>
          <a:xfrm>
            <a:off x="5918384" y="3462932"/>
            <a:ext cx="2105891" cy="210511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32" name="TextBox 14"/>
          <p:cNvSpPr txBox="1">
            <a:spLocks noChangeArrowheads="1"/>
          </p:cNvSpPr>
          <p:nvPr/>
        </p:nvSpPr>
        <p:spPr bwMode="auto">
          <a:xfrm>
            <a:off x="4948238" y="5472113"/>
            <a:ext cx="39338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b="1"/>
              <a:t>Charles Maurice de Talleyrand-Périgord</a:t>
            </a:r>
          </a:p>
          <a:p>
            <a:pPr algn="ctr" eaLnBrk="1" hangingPunct="1"/>
            <a:r>
              <a:rPr lang="en-US" b="1"/>
              <a:t>Prince of Talleyrand</a:t>
            </a:r>
          </a:p>
          <a:p>
            <a:pPr algn="ctr" eaLnBrk="1" hangingPunct="1"/>
            <a:r>
              <a:rPr lang="en-US" b="1"/>
              <a:t>(France)</a:t>
            </a:r>
            <a:endParaRPr lang="en-US"/>
          </a:p>
        </p:txBody>
      </p:sp>
      <p:sp>
        <p:nvSpPr>
          <p:cNvPr id="5133" name="TextBox 1"/>
          <p:cNvSpPr txBox="1">
            <a:spLocks noChangeArrowheads="1"/>
          </p:cNvSpPr>
          <p:nvPr/>
        </p:nvSpPr>
        <p:spPr bwMode="auto">
          <a:xfrm>
            <a:off x="1239238" y="6502400"/>
            <a:ext cx="79045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Along with most of the other powers in </a:t>
            </a:r>
            <a:r>
              <a:rPr lang="en-US" dirty="0" smtClean="0"/>
              <a:t>Europe, who were not given a major role…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744191" y="874527"/>
            <a:ext cx="441561" cy="4927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067925" y="505195"/>
            <a:ext cx="2362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Most important person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Dealing with France…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114800" y="511791"/>
            <a:ext cx="5029200" cy="4395716"/>
          </a:xfrm>
        </p:spPr>
        <p:txBody>
          <a:bodyPr/>
          <a:lstStyle/>
          <a:p>
            <a:pPr eaLnBrk="1" hangingPunct="1"/>
            <a:r>
              <a:rPr lang="en-US" dirty="0" smtClean="0"/>
              <a:t>First Peace of Paris (May 30, 1814): Established Louis XVIII King of France= reestablishment of Bourbon monarch</a:t>
            </a:r>
          </a:p>
          <a:p>
            <a:pPr lvl="1" eaLnBrk="1" hangingPunct="1"/>
            <a:r>
              <a:rPr lang="en-US" dirty="0" smtClean="0"/>
              <a:t>Regained some colonies (like in India)</a:t>
            </a:r>
          </a:p>
          <a:p>
            <a:pPr lvl="1" eaLnBrk="1" hangingPunct="1"/>
            <a:r>
              <a:rPr lang="en-US" dirty="0" smtClean="0"/>
              <a:t>Had to abolish slavery</a:t>
            </a:r>
          </a:p>
          <a:p>
            <a:pPr lvl="1" eaLnBrk="1" hangingPunct="1"/>
            <a:r>
              <a:rPr lang="en-US" dirty="0" smtClean="0"/>
              <a:t>Allowed to keep artwork Napoleon had taken by force</a:t>
            </a:r>
          </a:p>
          <a:p>
            <a:pPr eaLnBrk="1" hangingPunct="1"/>
            <a:r>
              <a:rPr lang="en-US" dirty="0" smtClean="0"/>
              <a:t>Also known as Treaty of Paris                                                                    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73" t="2649" r="3075"/>
          <a:stretch/>
        </p:blipFill>
        <p:spPr>
          <a:xfrm>
            <a:off x="52317" y="1752600"/>
            <a:ext cx="3890319" cy="2819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317" y="4572000"/>
            <a:ext cx="3770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Copy of Treaty of Paris</a:t>
            </a:r>
            <a:r>
              <a:rPr lang="en-US" dirty="0" smtClean="0"/>
              <a:t> </a:t>
            </a:r>
            <a:r>
              <a:rPr lang="en-US" sz="1400" dirty="0" smtClean="0"/>
              <a:t>(“Copy”).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France’s 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Reduced size of France to slightly larger than what it was in 1792 </a:t>
            </a:r>
            <a:r>
              <a:rPr lang="en-US" sz="1400" dirty="0" smtClean="0"/>
              <a:t>(Chambers 644).</a:t>
            </a:r>
          </a:p>
          <a:p>
            <a:pPr marL="0" indent="0" eaLnBrk="1" hangingPunct="1">
              <a:buNone/>
            </a:pPr>
            <a:endParaRPr lang="en-US" sz="1400" dirty="0" smtClean="0"/>
          </a:p>
          <a:p>
            <a:pPr eaLnBrk="1" hangingPunct="1"/>
            <a:r>
              <a:rPr lang="en-US" dirty="0" smtClean="0"/>
              <a:t>Surrounded by weak powers= prevent weak powers from being taken over by France</a:t>
            </a:r>
          </a:p>
          <a:p>
            <a:pPr lvl="1" eaLnBrk="1" hangingPunct="1"/>
            <a:r>
              <a:rPr lang="en-US" dirty="0" smtClean="0"/>
              <a:t>Kingdom of Netherlands</a:t>
            </a:r>
          </a:p>
          <a:p>
            <a:pPr lvl="1" eaLnBrk="1" hangingPunct="1"/>
            <a:r>
              <a:rPr lang="en-US" dirty="0" smtClean="0"/>
              <a:t>German Confederation (dominated by Austria)</a:t>
            </a:r>
          </a:p>
          <a:p>
            <a:pPr lvl="1" eaLnBrk="1" hangingPunct="1"/>
            <a:r>
              <a:rPr lang="en-US" dirty="0" smtClean="0"/>
              <a:t>Switzerland</a:t>
            </a:r>
          </a:p>
          <a:p>
            <a:pPr lvl="1" eaLnBrk="1" hangingPunct="1"/>
            <a:r>
              <a:rPr lang="en-US" dirty="0" smtClean="0"/>
              <a:t>Kingdom of Sardinia  </a:t>
            </a:r>
            <a:r>
              <a:rPr lang="en-US" sz="1400" dirty="0" smtClean="0"/>
              <a:t>(“The Congress”).</a:t>
            </a:r>
          </a:p>
        </p:txBody>
      </p:sp>
    </p:spTree>
    <p:extLst>
      <p:ext uri="{BB962C8B-B14F-4D97-AF65-F5344CB8AC3E}">
        <p14:creationId xmlns:p14="http://schemas.microsoft.com/office/powerpoint/2010/main" val="1767374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15000" cy="3429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2938974"/>
            <a:ext cx="5705475" cy="39190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15000" y="0"/>
            <a:ext cx="300555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Map of Europe, 1812 </a:t>
            </a:r>
            <a:r>
              <a:rPr lang="en-US" sz="1400" dirty="0" smtClean="0"/>
              <a:t>(“Map”).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34636" y="5715000"/>
            <a:ext cx="36722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Map of Europe, 1815 </a:t>
            </a:r>
            <a:r>
              <a:rPr lang="en-US" sz="1400" dirty="0" smtClean="0"/>
              <a:t>(“France”).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715000" y="1025941"/>
            <a:ext cx="281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Notice the change in France’s size, as well appearance of new independent kingdoms.</a:t>
            </a:r>
            <a:endParaRPr lang="en-US" sz="2400" b="1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870748" y="1447800"/>
            <a:ext cx="4072852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257800" y="2514600"/>
            <a:ext cx="914400" cy="2514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4125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9273"/>
            <a:ext cx="8229600" cy="1143000"/>
          </a:xfrm>
        </p:spPr>
        <p:txBody>
          <a:bodyPr/>
          <a:lstStyle/>
          <a:p>
            <a:r>
              <a:rPr lang="en-US" dirty="0" smtClean="0"/>
              <a:t>Dealing with other lands…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4648200" cy="4525963"/>
          </a:xfrm>
        </p:spPr>
        <p:txBody>
          <a:bodyPr/>
          <a:lstStyle/>
          <a:p>
            <a:r>
              <a:rPr lang="en-US" dirty="0" smtClean="0"/>
              <a:t>Tsar Alexander I wanted Poland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Prussia agreed to allow it if they got Saxony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Great Britain and Austria saw this as dangerous to balance of powers</a:t>
            </a:r>
          </a:p>
          <a:p>
            <a:pPr marL="0" indent="0">
              <a:buNone/>
            </a:pPr>
            <a:r>
              <a:rPr lang="en-US" sz="1400" dirty="0" smtClean="0"/>
              <a:t>				(Snyder).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1529687"/>
            <a:ext cx="3730861" cy="3352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86400" y="4882487"/>
            <a:ext cx="35642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Kingdom of Poland before partition</a:t>
            </a:r>
          </a:p>
          <a:p>
            <a:pPr algn="ctr"/>
            <a:r>
              <a:rPr lang="en-US" sz="1400" dirty="0" smtClean="0"/>
              <a:t>(“</a:t>
            </a:r>
            <a:r>
              <a:rPr lang="en-US" sz="1400" dirty="0" err="1" smtClean="0"/>
              <a:t>Polnische</a:t>
            </a:r>
            <a:r>
              <a:rPr lang="en-US" sz="1400" dirty="0" smtClean="0"/>
              <a:t>”).</a:t>
            </a:r>
            <a:endParaRPr lang="en-US" sz="1400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629400" y="3429000"/>
            <a:ext cx="152400" cy="14534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96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229600" cy="4525963"/>
          </a:xfrm>
        </p:spPr>
        <p:txBody>
          <a:bodyPr/>
          <a:lstStyle/>
          <a:p>
            <a:r>
              <a:rPr lang="en-US" dirty="0" smtClean="0"/>
              <a:t>Talleyrand saw conflict as opportunity to get France involved</a:t>
            </a:r>
          </a:p>
          <a:p>
            <a:r>
              <a:rPr lang="en-US" dirty="0" smtClean="0"/>
              <a:t>Proposes:</a:t>
            </a:r>
          </a:p>
          <a:p>
            <a:pPr lvl="1"/>
            <a:r>
              <a:rPr lang="en-US" dirty="0" smtClean="0"/>
              <a:t>Russia get smaller piece of Poland</a:t>
            </a:r>
          </a:p>
          <a:p>
            <a:pPr lvl="1"/>
            <a:r>
              <a:rPr lang="en-US" dirty="0" smtClean="0"/>
              <a:t>Prussia get smaller piece of Saxony</a:t>
            </a:r>
          </a:p>
          <a:p>
            <a:pPr lvl="1"/>
            <a:r>
              <a:rPr lang="en-US" dirty="0" smtClean="0"/>
              <a:t>If they don’t agree, Britain and Austria should make alliance to force them to agree (actually made Jan. 3, 1815 but never used)</a:t>
            </a:r>
            <a:endParaRPr lang="en-US" dirty="0" smtClean="0"/>
          </a:p>
          <a:p>
            <a:r>
              <a:rPr lang="en-US" dirty="0" smtClean="0"/>
              <a:t>Feb. 11, 1815: Poland partitioned to Austria, Prussia, Russia</a:t>
            </a:r>
          </a:p>
          <a:p>
            <a:pPr lvl="1"/>
            <a:r>
              <a:rPr lang="en-US" dirty="0" smtClean="0"/>
              <a:t>Solution raised France’s power in Congress until someone returned…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86600" y="6552793"/>
            <a:ext cx="793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(</a:t>
            </a:r>
            <a:r>
              <a:rPr lang="en-US" sz="1400" dirty="0" smtClean="0"/>
              <a:t>Snyder)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25992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1491</Words>
  <Application>Microsoft Office PowerPoint</Application>
  <PresentationFormat>On-screen Show (4:3)</PresentationFormat>
  <Paragraphs>179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Calibri</vt:lpstr>
      <vt:lpstr>Arial</vt:lpstr>
      <vt:lpstr>Office Theme</vt:lpstr>
      <vt:lpstr>The Concert of Vienna (1814-1815)</vt:lpstr>
      <vt:lpstr>Background</vt:lpstr>
      <vt:lpstr>Issues to Be Solved “Legitimacy, Security, Compensation”</vt:lpstr>
      <vt:lpstr>Who Participated?</vt:lpstr>
      <vt:lpstr>Dealing with France…</vt:lpstr>
      <vt:lpstr>France’s Land</vt:lpstr>
      <vt:lpstr>PowerPoint Presentation</vt:lpstr>
      <vt:lpstr>Dealing with other lands…</vt:lpstr>
      <vt:lpstr>PowerPoint Presentation</vt:lpstr>
      <vt:lpstr>PowerPoint Presentation</vt:lpstr>
      <vt:lpstr>PowerPoint Presentation</vt:lpstr>
      <vt:lpstr>Napoleon Returns…</vt:lpstr>
      <vt:lpstr>Second Peace of Paris </vt:lpstr>
      <vt:lpstr>PowerPoint Presentation</vt:lpstr>
      <vt:lpstr>Additional Alliances…</vt:lpstr>
      <vt:lpstr>PowerPoint Presentation</vt:lpstr>
      <vt:lpstr>Successes of Congress of Vienna</vt:lpstr>
      <vt:lpstr>Critics</vt:lpstr>
      <vt:lpstr>PowerPoint Presentation</vt:lpstr>
      <vt:lpstr>PowerPoint Presentation</vt:lpstr>
      <vt:lpstr>Works Cited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devikac97@gmail.com</dc:creator>
  <cp:lastModifiedBy>devikac97@gmail.com</cp:lastModifiedBy>
  <cp:revision>41</cp:revision>
  <dcterms:created xsi:type="dcterms:W3CDTF">2012-12-15T19:09:37Z</dcterms:created>
  <dcterms:modified xsi:type="dcterms:W3CDTF">2012-12-19T06:54:11Z</dcterms:modified>
</cp:coreProperties>
</file>